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74" r:id="rId9"/>
    <p:sldId id="297" r:id="rId10"/>
    <p:sldId id="295" r:id="rId11"/>
    <p:sldId id="296" r:id="rId12"/>
    <p:sldId id="264" r:id="rId13"/>
    <p:sldId id="262" r:id="rId14"/>
    <p:sldId id="298" r:id="rId15"/>
    <p:sldId id="279" r:id="rId16"/>
    <p:sldId id="263" r:id="rId17"/>
    <p:sldId id="267" r:id="rId18"/>
    <p:sldId id="286" r:id="rId19"/>
    <p:sldId id="29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 Hairline" panose="020B0604020202020204" charset="0"/>
      <p:regular r:id="rId26"/>
      <p:bold r:id="rId27"/>
      <p:italic r:id="rId28"/>
      <p:boldItalic r:id="rId29"/>
    </p:embeddedFont>
    <p:embeddedFont>
      <p:font typeface="Lato Light" panose="020F050202020403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452092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243725" y="3186037"/>
            <a:ext cx="4978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2228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+mj-lt"/>
              </a:rPr>
              <a:t>Chi </a:t>
            </a:r>
            <a:r>
              <a:rPr lang="en-US" sz="2000" b="1" dirty="0" err="1">
                <a:latin typeface="+mj-lt"/>
              </a:rPr>
              <a:t>Tiết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Quản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Lý</a:t>
            </a:r>
            <a:endParaRPr lang="en-US" sz="20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8C5FC-5F9F-9C03-4268-7FFD06BC6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3" y="778669"/>
            <a:ext cx="6419850" cy="385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C8EE94-2B88-49F7-ACD6-3D177DF4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3900"/>
            <a:ext cx="5511300" cy="485093"/>
          </a:xfrm>
        </p:spPr>
        <p:txBody>
          <a:bodyPr/>
          <a:lstStyle/>
          <a:p>
            <a:pPr algn="ctr"/>
            <a:r>
              <a:rPr lang="en-US" sz="3000" dirty="0">
                <a:latin typeface="+mj-lt"/>
              </a:rPr>
              <a:t>Admin</a:t>
            </a:r>
            <a:endParaRPr lang="vi-VN" sz="3000" dirty="0">
              <a:latin typeface="+mj-lt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2615C07-E54B-472C-9B8D-A9D3B735E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78992"/>
            <a:ext cx="5511300" cy="428825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mặt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một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nghiệm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tốt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nhất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Xoá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Xoá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khuyến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mãi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sử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dụng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mặt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sẵn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cứ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về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áo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quần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tại</a:t>
            </a:r>
            <a:r>
              <a:rPr lang="en-US" sz="1400" dirty="0">
                <a:latin typeface="+mn-lt"/>
              </a:rPr>
              <a:t> 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những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mà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giỏ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trước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thanh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kiếm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khách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làm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hoá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9298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+mj-lt"/>
              </a:rPr>
              <a:t>Kết Quả</a:t>
            </a:r>
            <a:endParaRPr sz="30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112816" y="84906"/>
            <a:ext cx="1195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CBEC-3C20-C278-68E1-CAE8004BC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6" y="410276"/>
            <a:ext cx="7229476" cy="2887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3985F-8FA8-A0B7-B066-6E9C4421D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6" y="3297332"/>
            <a:ext cx="7229476" cy="10036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A331F9-A168-C02F-A3D7-C72047FF7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250531"/>
            <a:ext cx="7229476" cy="892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9430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7F69E-C25B-4AF6-EA98-57E3F1842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" y="300038"/>
            <a:ext cx="7265193" cy="3718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9F889F-DCED-12A2-3F11-39024E6DE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6" y="4018506"/>
            <a:ext cx="7265193" cy="1124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E17F3-7CF3-E396-4EB7-0A2166427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6ACC7C-04D3-108A-5FD1-83FB97FE6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8" y="264319"/>
            <a:ext cx="7222331" cy="395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181FCE-3B6C-07D2-97FA-B84CBF579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4221956"/>
            <a:ext cx="7222331" cy="9215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ED7ACD-E0FB-984C-A418-5784ADB97FD2}"/>
              </a:ext>
            </a:extLst>
          </p:cNvPr>
          <p:cNvSpPr txBox="1"/>
          <p:nvPr/>
        </p:nvSpPr>
        <p:spPr>
          <a:xfrm>
            <a:off x="5915026" y="0"/>
            <a:ext cx="16417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Ký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23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BF2CB-2B2E-0EFC-6E70-F40D32C2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2" y="4354643"/>
            <a:ext cx="7229477" cy="788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5C279E-F666-53B2-E031-86B235E4B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2" y="284813"/>
            <a:ext cx="7229477" cy="4069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87B42-BCA8-F3EE-D2FC-8DEC1A902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69" y="408343"/>
            <a:ext cx="7243762" cy="3906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81D7D9-F844-B1F9-5D10-24895EFD4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9" y="4314826"/>
            <a:ext cx="7243762" cy="828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764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89C367-D1EF-B90C-CAB6-6022CF74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6" y="309980"/>
            <a:ext cx="7350919" cy="2190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545743-8E61-1B9C-DF13-C84669235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6" y="2500313"/>
            <a:ext cx="7350918" cy="1693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B832-7078-9104-72C7-CA1DF9803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6" y="4193380"/>
            <a:ext cx="7350918" cy="95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+mj-lt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+mj-lt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+mj-lt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332184" y="828911"/>
            <a:ext cx="721518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+mn-lt"/>
              </a:rPr>
              <a:t>Những điểm đã đạt được</a:t>
            </a:r>
            <a:r>
              <a:rPr lang="en-US" sz="2000" b="1" dirty="0">
                <a:latin typeface="+mn-lt"/>
              </a:rPr>
              <a:t>:</a:t>
            </a:r>
            <a:endParaRPr lang="vi-VN" sz="20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1800" dirty="0">
                <a:latin typeface="+mn-lt"/>
              </a:rPr>
              <a:t>Giao diện thân thi</a:t>
            </a:r>
            <a:r>
              <a:rPr lang="en-US" sz="1800" dirty="0">
                <a:latin typeface="+mn-lt"/>
              </a:rPr>
              <a:t>ệ</a:t>
            </a:r>
            <a:r>
              <a:rPr lang="vi-VN" sz="1800" dirty="0">
                <a:latin typeface="+mn-lt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Nâng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cao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khả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thiết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kế</a:t>
            </a:r>
            <a:r>
              <a:rPr lang="en-US" sz="1800" dirty="0">
                <a:latin typeface="+mn-lt"/>
              </a:rPr>
              <a:t> web.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Hoàn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thành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hầu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các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chức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cần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thiết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khách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Tìm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hiểu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và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dụng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được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công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nghệ</a:t>
            </a:r>
            <a:r>
              <a:rPr lang="en-US" sz="1800" dirty="0">
                <a:latin typeface="+mn-lt"/>
              </a:rPr>
              <a:t> Ajax.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332184" y="2721167"/>
            <a:ext cx="869037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+mn-lt"/>
              </a:rPr>
              <a:t>Hướng phát triển của web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và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những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điểm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chưa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đạt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được</a:t>
            </a:r>
            <a:r>
              <a:rPr lang="en-US" sz="2000" b="1" dirty="0">
                <a:latin typeface="+mn-lt"/>
              </a:rPr>
              <a:t>:</a:t>
            </a:r>
            <a:endParaRPr lang="vi-VN" sz="20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Lựa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chọn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phương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thức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thanh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toán</a:t>
            </a:r>
            <a:r>
              <a:rPr lang="vi-VN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Xem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lịch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mua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vi-VN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Phần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mềm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chưa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đáp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ứng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nhu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cầu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thực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tế</a:t>
            </a:r>
            <a:r>
              <a:rPr lang="en-US" sz="1800" dirty="0">
                <a:latin typeface="+mn-lt"/>
              </a:rPr>
              <a:t> do </a:t>
            </a:r>
            <a:r>
              <a:rPr lang="en-US" sz="1800" dirty="0" err="1">
                <a:latin typeface="+mn-lt"/>
              </a:rPr>
              <a:t>năng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lực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và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thời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gian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có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hạn</a:t>
            </a:r>
            <a:r>
              <a:rPr lang="vi-VN" sz="1800" dirty="0">
                <a:latin typeface="+mn-lt"/>
              </a:rPr>
              <a:t>. </a:t>
            </a:r>
            <a:endParaRPr lang="en-US" sz="18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latin typeface="+mn-lt"/>
              </a:rPr>
              <a:t>Cho </a:t>
            </a:r>
            <a:r>
              <a:rPr lang="en-US" sz="1800" dirty="0" err="1">
                <a:latin typeface="+mn-lt"/>
              </a:rPr>
              <a:t>phép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bình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luận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đánh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giá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về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sản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phẩm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err="1">
                <a:latin typeface="+mn-lt"/>
              </a:rPr>
              <a:t>Chỉnh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sửa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thông</a:t>
            </a:r>
            <a:r>
              <a:rPr lang="en-US" sz="1800" dirty="0">
                <a:latin typeface="+mn-lt"/>
              </a:rPr>
              <a:t> tin </a:t>
            </a:r>
            <a:r>
              <a:rPr lang="en-US" sz="1800" dirty="0" err="1">
                <a:latin typeface="+mn-lt"/>
              </a:rPr>
              <a:t>khách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hàng</a:t>
            </a:r>
            <a:r>
              <a:rPr lang="en-US" sz="1800" dirty="0">
                <a:latin typeface="+mn-l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478630" y="2571148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044812" y="2352374"/>
            <a:ext cx="7170501" cy="97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+mn-lt"/>
              </a:rPr>
              <a:t>Cảm ơn mọi người đã theo dõi và đồng hành cùng nhóm </a:t>
            </a:r>
            <a:r>
              <a:rPr lang="en-US" sz="2000" dirty="0" err="1">
                <a:latin typeface="+mn-lt"/>
              </a:rPr>
              <a:t>chúng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tôi</a:t>
            </a:r>
            <a:r>
              <a:rPr lang="vi-VN" sz="2000" dirty="0">
                <a:latin typeface="+mn-lt"/>
              </a:rPr>
              <a:t> trong bài thuyết trình này. </a:t>
            </a:r>
            <a:r>
              <a:rPr lang="en-US" sz="2000" dirty="0" err="1">
                <a:latin typeface="+mn-lt"/>
              </a:rPr>
              <a:t>Mong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thầy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bạn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góp</a:t>
            </a:r>
            <a:r>
              <a:rPr lang="en-US" sz="2000" dirty="0">
                <a:latin typeface="+mn-lt"/>
              </a:rPr>
              <a:t> ý </a:t>
            </a:r>
            <a:r>
              <a:rPr lang="en-US" sz="2000" dirty="0" err="1">
                <a:latin typeface="+mn-lt"/>
              </a:rPr>
              <a:t>để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cả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nhóm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có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thêm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sở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hoàn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thiện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ứng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dụng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sau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này</a:t>
            </a:r>
            <a:r>
              <a:rPr lang="vi-VN" sz="2000" dirty="0">
                <a:latin typeface="+mn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3943349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+mj-lt"/>
              </a:rPr>
              <a:t>Nội Dung Báo Cáo</a:t>
            </a:r>
            <a:endParaRPr sz="3000" b="1" dirty="0">
              <a:latin typeface="+mj-lt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+mn-lt"/>
              </a:rPr>
              <a:t>hành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viên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nhóm</a:t>
            </a:r>
            <a:r>
              <a:rPr lang="en-US" sz="2000" dirty="0">
                <a:latin typeface="+mn-lt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Giới thiệu </a:t>
            </a:r>
            <a:r>
              <a:rPr lang="en-US" sz="2000" dirty="0" err="1">
                <a:latin typeface="+mn-lt"/>
              </a:rPr>
              <a:t>sơ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lược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về</a:t>
            </a:r>
            <a:r>
              <a:rPr lang="vi-VN" sz="2000" dirty="0">
                <a:latin typeface="+mn-lt"/>
              </a:rPr>
              <a:t> trang web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+mn-lt"/>
              </a:rPr>
              <a:t>Các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thành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phần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cấu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tạo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nên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trang web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+mn-lt"/>
              </a:rPr>
              <a:t>Phân tích và thiết kế trang web</a:t>
            </a:r>
            <a:r>
              <a:rPr lang="en-US" sz="2000" dirty="0">
                <a:latin typeface="+mn-lt"/>
              </a:rPr>
              <a:t>.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Kết quả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Tổng kết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27000" indent="0">
              <a:buNone/>
            </a:pPr>
            <a:r>
              <a:rPr lang="vi-VN" sz="2000" dirty="0">
                <a:latin typeface="+mn-lt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+mn-lt"/>
              </a:rPr>
              <a:t>Lời cảm ơn</a:t>
            </a:r>
            <a:r>
              <a:rPr lang="en-US" sz="2000" dirty="0"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446474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+mj-lt"/>
              </a:rPr>
              <a:t>hành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viên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nhóm</a:t>
            </a:r>
            <a:endParaRPr sz="3000" dirty="0">
              <a:latin typeface="+mj-lt"/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 Chánh An</a:t>
            </a:r>
            <a:endParaRPr lang="en-US" sz="2000" dirty="0">
              <a:latin typeface="+mn-lt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+mn-lt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372225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Giới </a:t>
            </a:r>
            <a:r>
              <a:rPr lang="vi-VN" sz="3000" b="1" dirty="0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sơ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vi-VN" sz="3200" b="1" dirty="0">
                <a:latin typeface="Arial" panose="020B0604020202020204" pitchFamily="34" charset="0"/>
                <a:cs typeface="Arial" panose="020B0604020202020204" pitchFamily="34" charset="0"/>
              </a:rPr>
              <a:t> trang web</a:t>
            </a:r>
            <a:endParaRPr sz="30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939991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+mn-lt"/>
              </a:rPr>
              <a:t>Dữ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liệu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được </a:t>
            </a:r>
            <a:r>
              <a:rPr lang="en-US" sz="2000" dirty="0" err="1">
                <a:latin typeface="+mn-lt"/>
              </a:rPr>
              <a:t>lấy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từ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trang </a:t>
            </a:r>
            <a:r>
              <a:rPr lang="en-US" sz="2000" dirty="0">
                <a:latin typeface="+mn-lt"/>
              </a:rPr>
              <a:t>web</a:t>
            </a:r>
            <a:r>
              <a:rPr lang="vi-VN" sz="2000" dirty="0">
                <a:latin typeface="+mn-lt"/>
              </a:rPr>
              <a:t> ivymoda.com nh</a:t>
            </a:r>
            <a:r>
              <a:rPr lang="en-US" sz="2000" dirty="0">
                <a:latin typeface="+mn-lt"/>
              </a:rPr>
              <a:t>ằ</a:t>
            </a:r>
            <a:r>
              <a:rPr lang="vi-VN" sz="2000" dirty="0">
                <a:latin typeface="+mn-lt"/>
              </a:rPr>
              <a:t>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+mn-lt"/>
              </a:rPr>
              <a:t>Trải nghiệm của khách hàng chủ yếu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được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đặt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lên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hàng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đầu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khi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mua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sắm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tại</a:t>
            </a:r>
            <a:r>
              <a:rPr lang="en-US" sz="2000" dirty="0">
                <a:ln w="0"/>
                <a:latin typeface="+mn-lt"/>
              </a:rPr>
              <a:t> </a:t>
            </a:r>
            <a:r>
              <a:rPr lang="en-US" sz="2000" dirty="0" err="1">
                <a:ln w="0"/>
                <a:latin typeface="+mn-lt"/>
              </a:rPr>
              <a:t>đây</a:t>
            </a:r>
            <a:r>
              <a:rPr lang="vi-VN" sz="2000" dirty="0">
                <a:ln w="0"/>
                <a:latin typeface="+mn-lt"/>
              </a:rPr>
              <a:t>.</a:t>
            </a:r>
            <a:endParaRPr lang="vi-VN" sz="2000" dirty="0">
              <a:latin typeface="+mn-lt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58104" y="277140"/>
            <a:ext cx="7299958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</a:rPr>
              <a:t>Các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thành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phần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cấu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tạo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nên</a:t>
            </a:r>
            <a:r>
              <a:rPr lang="en-US" sz="3000" b="1" dirty="0">
                <a:latin typeface="+mj-lt"/>
              </a:rPr>
              <a:t> </a:t>
            </a:r>
            <a:r>
              <a:rPr lang="vi-VN" sz="3000" b="1" dirty="0">
                <a:latin typeface="+mj-lt"/>
              </a:rPr>
              <a:t>trang web</a:t>
            </a:r>
            <a:endParaRPr sz="3000" dirty="0">
              <a:latin typeface="+mj-lt"/>
            </a:endParaRPr>
          </a:p>
        </p:txBody>
      </p:sp>
      <p:sp>
        <p:nvSpPr>
          <p:cNvPr id="438" name="Google Shape;438;p44"/>
          <p:cNvSpPr txBox="1"/>
          <p:nvPr/>
        </p:nvSpPr>
        <p:spPr>
          <a:xfrm>
            <a:off x="3379098" y="1629503"/>
            <a:ext cx="3215165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3379098" y="2122664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Để tạo cơ sở dữ liệu.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44"/>
          <p:cNvSpPr txBox="1"/>
          <p:nvPr/>
        </p:nvSpPr>
        <p:spPr>
          <a:xfrm>
            <a:off x="3379097" y="2403782"/>
            <a:ext cx="3343171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Tạo các ràng buộc và xử lý các sự kiện thêm, sửa, xoá, tạo hiệu ứng động cho trang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44"/>
          <p:cNvSpPr txBox="1"/>
          <p:nvPr/>
        </p:nvSpPr>
        <p:spPr>
          <a:xfrm>
            <a:off x="3379098" y="2879744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 để định dạng các thành phần của trang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44"/>
          <p:cNvSpPr txBox="1"/>
          <p:nvPr/>
        </p:nvSpPr>
        <p:spPr>
          <a:xfrm>
            <a:off x="3379098" y="3234160"/>
            <a:ext cx="2393052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  <p:cxnSp>
        <p:nvCxnSpPr>
          <p:cNvPr id="29" name="Google Shape;437;p44">
            <a:extLst>
              <a:ext uri="{FF2B5EF4-FFF2-40B4-BE49-F238E27FC236}">
                <a16:creationId xmlns:a16="http://schemas.microsoft.com/office/drawing/2014/main" id="{3AE727B8-9D09-CF25-52B0-D75517A39E04}"/>
              </a:ext>
            </a:extLst>
          </p:cNvPr>
          <p:cNvCxnSpPr>
            <a:cxnSpLocks/>
          </p:cNvCxnSpPr>
          <p:nvPr/>
        </p:nvCxnSpPr>
        <p:spPr>
          <a:xfrm>
            <a:off x="2502585" y="1899266"/>
            <a:ext cx="78354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0" name="Google Shape;439;p44">
            <a:extLst>
              <a:ext uri="{FF2B5EF4-FFF2-40B4-BE49-F238E27FC236}">
                <a16:creationId xmlns:a16="http://schemas.microsoft.com/office/drawing/2014/main" id="{3ABFF980-1960-1A82-FF02-19A8A66C4FA4}"/>
              </a:ext>
            </a:extLst>
          </p:cNvPr>
          <p:cNvCxnSpPr>
            <a:cxnSpLocks/>
          </p:cNvCxnSpPr>
          <p:nvPr/>
        </p:nvCxnSpPr>
        <p:spPr>
          <a:xfrm>
            <a:off x="2309307" y="2297086"/>
            <a:ext cx="976818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" name="Google Shape;441;p44">
            <a:extLst>
              <a:ext uri="{FF2B5EF4-FFF2-40B4-BE49-F238E27FC236}">
                <a16:creationId xmlns:a16="http://schemas.microsoft.com/office/drawing/2014/main" id="{CC010040-BEFF-8C20-C6CD-21005489F23A}"/>
              </a:ext>
            </a:extLst>
          </p:cNvPr>
          <p:cNvCxnSpPr>
            <a:cxnSpLocks/>
          </p:cNvCxnSpPr>
          <p:nvPr/>
        </p:nvCxnSpPr>
        <p:spPr>
          <a:xfrm>
            <a:off x="2164107" y="2643055"/>
            <a:ext cx="1122018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2" name="Google Shape;443;p44">
            <a:extLst>
              <a:ext uri="{FF2B5EF4-FFF2-40B4-BE49-F238E27FC236}">
                <a16:creationId xmlns:a16="http://schemas.microsoft.com/office/drawing/2014/main" id="{5755DA6F-C26D-BC75-16A5-47432BFFA76D}"/>
              </a:ext>
            </a:extLst>
          </p:cNvPr>
          <p:cNvCxnSpPr>
            <a:cxnSpLocks/>
          </p:cNvCxnSpPr>
          <p:nvPr/>
        </p:nvCxnSpPr>
        <p:spPr>
          <a:xfrm>
            <a:off x="1970898" y="3044638"/>
            <a:ext cx="1315227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3" name="Google Shape;445;p44">
            <a:extLst>
              <a:ext uri="{FF2B5EF4-FFF2-40B4-BE49-F238E27FC236}">
                <a16:creationId xmlns:a16="http://schemas.microsoft.com/office/drawing/2014/main" id="{D48C6FB1-703B-7362-5C76-36869FA8BD39}"/>
              </a:ext>
            </a:extLst>
          </p:cNvPr>
          <p:cNvCxnSpPr>
            <a:cxnSpLocks/>
          </p:cNvCxnSpPr>
          <p:nvPr/>
        </p:nvCxnSpPr>
        <p:spPr>
          <a:xfrm>
            <a:off x="1795314" y="3399067"/>
            <a:ext cx="1490811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4" name="Google Shape;427;p44">
            <a:extLst>
              <a:ext uri="{FF2B5EF4-FFF2-40B4-BE49-F238E27FC236}">
                <a16:creationId xmlns:a16="http://schemas.microsoft.com/office/drawing/2014/main" id="{0E419BD8-6104-1954-C0CF-92138059C839}"/>
              </a:ext>
            </a:extLst>
          </p:cNvPr>
          <p:cNvGrpSpPr/>
          <p:nvPr/>
        </p:nvGrpSpPr>
        <p:grpSpPr>
          <a:xfrm>
            <a:off x="0" y="1576594"/>
            <a:ext cx="2453304" cy="2126651"/>
            <a:chOff x="3824940" y="4557128"/>
            <a:chExt cx="635324" cy="550732"/>
          </a:xfrm>
        </p:grpSpPr>
        <p:sp>
          <p:nvSpPr>
            <p:cNvPr id="35" name="Google Shape;428;p44">
              <a:extLst>
                <a:ext uri="{FF2B5EF4-FFF2-40B4-BE49-F238E27FC236}">
                  <a16:creationId xmlns:a16="http://schemas.microsoft.com/office/drawing/2014/main" id="{090DBCD3-7AEA-4D7F-2E5E-3C34DCCAA494}"/>
                </a:ext>
              </a:extLst>
            </p:cNvPr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36" name="Google Shape;429;p44">
              <a:extLst>
                <a:ext uri="{FF2B5EF4-FFF2-40B4-BE49-F238E27FC236}">
                  <a16:creationId xmlns:a16="http://schemas.microsoft.com/office/drawing/2014/main" id="{A035187C-4BAD-35AE-280F-E1EA67EC7839}"/>
                </a:ext>
              </a:extLst>
            </p:cNvPr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7" name="Google Shape;431;p44">
              <a:extLst>
                <a:ext uri="{FF2B5EF4-FFF2-40B4-BE49-F238E27FC236}">
                  <a16:creationId xmlns:a16="http://schemas.microsoft.com/office/drawing/2014/main" id="{870489E9-18F6-651D-F882-4FF42A811AF6}"/>
                </a:ext>
              </a:extLst>
            </p:cNvPr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8" name="Google Shape;432;p44">
              <a:extLst>
                <a:ext uri="{FF2B5EF4-FFF2-40B4-BE49-F238E27FC236}">
                  <a16:creationId xmlns:a16="http://schemas.microsoft.com/office/drawing/2014/main" id="{5AB68C89-BC54-2901-6A7B-EC053CF089FF}"/>
                </a:ext>
              </a:extLst>
            </p:cNvPr>
            <p:cNvSpPr/>
            <p:nvPr/>
          </p:nvSpPr>
          <p:spPr>
            <a:xfrm>
              <a:off x="3824941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433;p44">
              <a:extLst>
                <a:ext uri="{FF2B5EF4-FFF2-40B4-BE49-F238E27FC236}">
                  <a16:creationId xmlns:a16="http://schemas.microsoft.com/office/drawing/2014/main" id="{69E295DC-E22B-D5F0-E38B-B1E6A7BFF033}"/>
                </a:ext>
              </a:extLst>
            </p:cNvPr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+mn-lt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34;p44">
              <a:extLst>
                <a:ext uri="{FF2B5EF4-FFF2-40B4-BE49-F238E27FC236}">
                  <a16:creationId xmlns:a16="http://schemas.microsoft.com/office/drawing/2014/main" id="{E692FBB0-4885-40EF-3FD0-B0E1B4E8D5EE}"/>
                </a:ext>
              </a:extLst>
            </p:cNvPr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+mn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3" name="Google Shape;438;p44">
            <a:extLst>
              <a:ext uri="{FF2B5EF4-FFF2-40B4-BE49-F238E27FC236}">
                <a16:creationId xmlns:a16="http://schemas.microsoft.com/office/drawing/2014/main" id="{07DD06C5-F9CB-CC51-D6D2-AE200A8217E1}"/>
              </a:ext>
            </a:extLst>
          </p:cNvPr>
          <p:cNvSpPr txBox="1"/>
          <p:nvPr/>
        </p:nvSpPr>
        <p:spPr>
          <a:xfrm>
            <a:off x="684073" y="4339666"/>
            <a:ext cx="6271258" cy="665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- Ngoài ra: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+ AJAX: Ngầm trao đổi dữ liệu với máy chủ PHP và cập nhật vào trang web bằng Javascript.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+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Thư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viện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Font awesome: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Để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chứa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các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font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chữ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kí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hiệu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dùng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+mn-lt"/>
                <a:ea typeface="Lato"/>
                <a:cs typeface="Lato"/>
                <a:sym typeface="Lato"/>
              </a:rPr>
              <a:t> web</a:t>
            </a:r>
            <a:endParaRPr sz="1200" dirty="0">
              <a:solidFill>
                <a:schemeClr val="dk2"/>
              </a:solidFill>
              <a:latin typeface="+mn-lt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00072" y="6002"/>
            <a:ext cx="6329365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Arial" panose="020B0604020202020204" pitchFamily="34" charset="0"/>
                <a:cs typeface="Arial" panose="020B0604020202020204" pitchFamily="34" charset="0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+mn-lt"/>
              </a:rPr>
              <a:t>Cơ</a:t>
            </a:r>
            <a:r>
              <a:rPr lang="en-US" sz="2000" b="1" dirty="0">
                <a:latin typeface="+mn-lt"/>
              </a:rPr>
              <a:t> </a:t>
            </a:r>
            <a:r>
              <a:rPr lang="vi-VN" sz="2000" b="1" dirty="0">
                <a:latin typeface="+mn-lt"/>
              </a:rPr>
              <a:t>sở dữ liệu</a:t>
            </a:r>
            <a:r>
              <a:rPr lang="en-US" sz="2000" b="1" dirty="0">
                <a:latin typeface="+mn-lt"/>
              </a:rPr>
              <a:t> </a:t>
            </a:r>
            <a:r>
              <a:rPr lang="en-US" sz="2000" b="1" dirty="0">
                <a:latin typeface="Bree Serif"/>
              </a:rPr>
              <a:t>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8" y="1"/>
            <a:ext cx="2351485" cy="607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+mj-lt"/>
              </a:rPr>
              <a:t>Chức</a:t>
            </a:r>
            <a:r>
              <a:rPr lang="en-US" sz="3000" b="1" dirty="0">
                <a:latin typeface="+mj-lt"/>
              </a:rPr>
              <a:t> </a:t>
            </a:r>
            <a:r>
              <a:rPr lang="en-US" sz="3000" b="1" dirty="0" err="1">
                <a:latin typeface="+mj-lt"/>
              </a:rPr>
              <a:t>Năng</a:t>
            </a:r>
            <a:endParaRPr sz="3000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C981B-82DE-6A0E-4848-29031A484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607219"/>
            <a:ext cx="7565231" cy="441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511323-F2DB-4885-91DD-88A73D21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6" y="293900"/>
            <a:ext cx="5511300" cy="531629"/>
          </a:xfrm>
        </p:spPr>
        <p:txBody>
          <a:bodyPr/>
          <a:lstStyle/>
          <a:p>
            <a:pPr algn="ctr"/>
            <a:r>
              <a:rPr lang="en-US" sz="3000" dirty="0" err="1">
                <a:latin typeface="+mj-lt"/>
              </a:rPr>
              <a:t>Người</a:t>
            </a:r>
            <a:r>
              <a:rPr lang="en-US" sz="3000" dirty="0">
                <a:latin typeface="+mj-lt"/>
              </a:rPr>
              <a:t> </a:t>
            </a:r>
            <a:r>
              <a:rPr lang="en-US" sz="3000" dirty="0" err="1">
                <a:latin typeface="+mj-lt"/>
              </a:rPr>
              <a:t>Dùng</a:t>
            </a:r>
            <a:endParaRPr lang="vi-VN" sz="3000" dirty="0">
              <a:latin typeface="+mj-lt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AD8EC11-7B35-4080-88C1-0BBEAF0C4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529"/>
            <a:ext cx="5511300" cy="402407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ký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Lưu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của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người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dùng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phân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quyền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chức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truy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theo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loại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tài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khoản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nhân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tìm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xem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của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đang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được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bày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bán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Thêm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vào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giỏ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hàng</a:t>
            </a:r>
            <a:r>
              <a:rPr lang="en-US" sz="1400" dirty="0">
                <a:latin typeface="+mn-lt"/>
              </a:rPr>
              <a:t> :  </a:t>
            </a:r>
            <a:r>
              <a:rPr lang="en-US" sz="1400" dirty="0" err="1">
                <a:latin typeface="+mn-lt"/>
              </a:rPr>
              <a:t>Lưu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các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đã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ý </a:t>
            </a:r>
            <a:r>
              <a:rPr lang="en-US" sz="1400" dirty="0" err="1">
                <a:latin typeface="+mn-lt"/>
              </a:rPr>
              <a:t>định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mua</a:t>
            </a:r>
            <a:r>
              <a:rPr lang="en-US" sz="1400" dirty="0">
                <a:latin typeface="+mn-lt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Đổi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khẩu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Có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sửa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đổi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khẩu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để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đảm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độ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mật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tốt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Mua </a:t>
            </a:r>
            <a:r>
              <a:rPr lang="en-US" sz="1400" dirty="0" err="1">
                <a:latin typeface="+mn-lt"/>
              </a:rPr>
              <a:t>ngay</a:t>
            </a:r>
            <a:r>
              <a:rPr lang="en-US" sz="1400" dirty="0">
                <a:latin typeface="+mn-lt"/>
              </a:rPr>
              <a:t>: Mua </a:t>
            </a:r>
            <a:r>
              <a:rPr lang="en-US" sz="1400" dirty="0" err="1">
                <a:latin typeface="+mn-lt"/>
              </a:rPr>
              <a:t>sản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phẩm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mà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mình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mong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muốn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ngay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tức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Thanh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 :Thanh </a:t>
            </a:r>
            <a:r>
              <a:rPr lang="en-US" sz="1400" dirty="0" err="1">
                <a:latin typeface="+mn-lt"/>
              </a:rPr>
              <a:t>toán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trực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tiếp</a:t>
            </a:r>
            <a:r>
              <a:rPr lang="en-US" sz="1400" dirty="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+mn-lt"/>
              </a:rPr>
              <a:t>Đăng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xuất</a:t>
            </a:r>
            <a:r>
              <a:rPr lang="en-US" sz="1400" dirty="0">
                <a:latin typeface="+mn-lt"/>
              </a:rPr>
              <a:t> : </a:t>
            </a:r>
            <a:r>
              <a:rPr lang="en-US" sz="1400" dirty="0" err="1">
                <a:latin typeface="+mn-lt"/>
              </a:rPr>
              <a:t>Bảo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đảm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thông</a:t>
            </a:r>
            <a:r>
              <a:rPr lang="en-US" sz="1400" dirty="0">
                <a:latin typeface="+mn-lt"/>
              </a:rPr>
              <a:t> tin </a:t>
            </a:r>
            <a:r>
              <a:rPr lang="en-US" sz="1400" dirty="0" err="1">
                <a:latin typeface="+mn-lt"/>
              </a:rPr>
              <a:t>tài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khoản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nhân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tránh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bị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người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lạ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truy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cập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bất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hợp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pháp</a:t>
            </a:r>
            <a:r>
              <a:rPr lang="en-US" sz="1400" dirty="0">
                <a:latin typeface="+mn-lt"/>
              </a:rPr>
              <a:t>.</a:t>
            </a:r>
            <a:endParaRPr lang="vi-VN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66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753</Words>
  <Application>Microsoft Office PowerPoint</Application>
  <PresentationFormat>On-screen Show (16:9)</PresentationFormat>
  <Paragraphs>78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Times New Roman</vt:lpstr>
      <vt:lpstr>Arial</vt:lpstr>
      <vt:lpstr>Wingdings</vt:lpstr>
      <vt:lpstr>iCiel Rukola</vt:lpstr>
      <vt:lpstr>Lato Light</vt:lpstr>
      <vt:lpstr>Lato Hairline</vt:lpstr>
      <vt:lpstr>Bree Serif</vt:lpstr>
      <vt:lpstr>Calibri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Các thành phần cấu tạo nên trang web</vt:lpstr>
      <vt:lpstr>Phân tích và thiết kế trang web</vt:lpstr>
      <vt:lpstr>PowerPoint Presentation</vt:lpstr>
      <vt:lpstr>Người Dùng</vt:lpstr>
      <vt:lpstr>PowerPoint Presentation</vt:lpstr>
      <vt:lpstr>Admin</vt:lpstr>
      <vt:lpstr>Kết Quả</vt:lpstr>
      <vt:lpstr>Big concept</vt:lpstr>
      <vt:lpstr>PowerPoint Presentation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45</cp:revision>
  <dcterms:modified xsi:type="dcterms:W3CDTF">2022-06-19T12:00:45Z</dcterms:modified>
</cp:coreProperties>
</file>